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2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2130425"/>
            <a:ext cx="5976664" cy="1470025"/>
          </a:xfrm>
        </p:spPr>
        <p:txBody>
          <a:bodyPr/>
          <a:lstStyle/>
          <a:p>
            <a:r>
              <a:rPr lang="ru-RU" b="1" dirty="0" smtClean="0"/>
              <a:t>ВСПОМОГАТЕЛЬНЫЕ СРЕДСТВА ОБУЧЕНИЯ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496944" cy="626469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Эти средства необходимы для демонстрации опытов и проведения практических работ. </a:t>
            </a:r>
          </a:p>
          <a:p>
            <a:r>
              <a:rPr lang="ru-RU" dirty="0" smtClean="0"/>
              <a:t>Лабораторное оборудование требуется для проведения опытов учителем и учащимися. </a:t>
            </a: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Для демонстрации опытов </a:t>
            </a:r>
            <a:r>
              <a:rPr lang="ru-RU" dirty="0" smtClean="0"/>
              <a:t>учителю необходимо иметь штативы, нагревательные приборы (электроплитку, спиртовку), химическую посуду (пробирки, химические стаканы, колбы с </a:t>
            </a:r>
            <a:r>
              <a:rPr lang="ru-RU" dirty="0" smtClean="0"/>
              <a:t>резиновой </a:t>
            </a:r>
            <a:r>
              <a:rPr lang="ru-RU" dirty="0" smtClean="0"/>
              <a:t>пробкой и стеклянной трубкой, кристаллизатор), </a:t>
            </a:r>
            <a:r>
              <a:rPr lang="ru-RU" dirty="0" smtClean="0"/>
              <a:t>асбестовые </a:t>
            </a:r>
            <a:r>
              <a:rPr lang="ru-RU" dirty="0" smtClean="0"/>
              <a:t>сетки, держатели. </a:t>
            </a:r>
          </a:p>
          <a:p>
            <a:r>
              <a:rPr lang="ru-RU" dirty="0" smtClean="0"/>
              <a:t>Стаканы, воронки, стеклянные палочки, фильтровальная бумага, предметные стекла, лупы нужны как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раздаточный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материал </a:t>
            </a:r>
            <a:r>
              <a:rPr lang="ru-RU" dirty="0" smtClean="0"/>
              <a:t>для практических работ.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26469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Для </a:t>
            </a:r>
            <a:r>
              <a:rPr lang="ru-RU" dirty="0" smtClean="0"/>
              <a:t>проведения экскурсий в начальной школе нужно иметь необходимый минимум экскурсионного оборудования. </a:t>
            </a:r>
          </a:p>
          <a:p>
            <a:r>
              <a:rPr lang="ru-RU" dirty="0" smtClean="0"/>
              <a:t>Для проведения экскурсий с географическим </a:t>
            </a:r>
            <a:r>
              <a:rPr lang="ru-RU" dirty="0" smtClean="0"/>
              <a:t>содержанием </a:t>
            </a:r>
            <a:r>
              <a:rPr lang="ru-RU" dirty="0" smtClean="0"/>
              <a:t>(по ориентированию, составлению плана местности, </a:t>
            </a:r>
            <a:r>
              <a:rPr lang="ru-RU" dirty="0" smtClean="0"/>
              <a:t>изучению </a:t>
            </a:r>
            <a:r>
              <a:rPr lang="ru-RU" dirty="0" smtClean="0"/>
              <a:t>форм поверхности) нужны гномон, компас, </a:t>
            </a:r>
            <a:r>
              <a:rPr lang="ru-RU" dirty="0" smtClean="0"/>
              <a:t>планшеты, измерительная </a:t>
            </a:r>
            <a:r>
              <a:rPr lang="ru-RU" dirty="0" smtClean="0"/>
              <a:t>лента с делениями.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smtClean="0"/>
              <a:t>сезонных экскурсий необходимо подготовить водный, почвенный и воздушный термометры, линейку для измерения высоты снежного </a:t>
            </a:r>
            <a:r>
              <a:rPr lang="ru-RU" dirty="0" smtClean="0"/>
              <a:t>покрова </a:t>
            </a:r>
            <a:r>
              <a:rPr lang="ru-RU" dirty="0" smtClean="0"/>
              <a:t>(зимой), пакеты и папки для сбора природного материала (опавших листьев, шишек, плодов и семян и т.п.).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264696"/>
          </a:xfrm>
        </p:spPr>
        <p:txBody>
          <a:bodyPr>
            <a:normAutofit/>
          </a:bodyPr>
          <a:lstStyle/>
          <a:p>
            <a:r>
              <a:rPr lang="ru-RU" dirty="0" smtClean="0"/>
              <a:t>На </a:t>
            </a:r>
            <a:r>
              <a:rPr lang="ru-RU" dirty="0" smtClean="0"/>
              <a:t>экскурсиях </a:t>
            </a:r>
            <a:r>
              <a:rPr lang="ru-RU" dirty="0" smtClean="0"/>
              <a:t>с биологическим и экологическим содержанием (например, по изучению природных сообществ) нужны коробочки для </a:t>
            </a:r>
            <a:r>
              <a:rPr lang="ru-RU" dirty="0" smtClean="0"/>
              <a:t>образцов </a:t>
            </a:r>
            <a:r>
              <a:rPr lang="ru-RU" dirty="0" smtClean="0"/>
              <a:t>почв, энтомологические сачки (воздушные и водные), стеклянные баночки (для рассмотрения мелких животных), </a:t>
            </a:r>
            <a:r>
              <a:rPr lang="ru-RU" dirty="0" smtClean="0"/>
              <a:t>лупы</a:t>
            </a:r>
            <a:r>
              <a:rPr lang="ru-RU" dirty="0" smtClean="0"/>
              <a:t>, копалки. </a:t>
            </a:r>
            <a:endParaRPr lang="ru-RU" dirty="0" smtClean="0"/>
          </a:p>
          <a:p>
            <a:r>
              <a:rPr lang="ru-RU" dirty="0" smtClean="0"/>
              <a:t>Часть </a:t>
            </a:r>
            <a:r>
              <a:rPr lang="ru-RU" dirty="0" smtClean="0"/>
              <a:t>оборудования можно позаимствовать в </a:t>
            </a:r>
            <a:r>
              <a:rPr lang="ru-RU" dirty="0" smtClean="0"/>
              <a:t>кабинетах </a:t>
            </a:r>
            <a:r>
              <a:rPr lang="ru-RU" dirty="0" smtClean="0"/>
              <a:t>географии, биологии, химии или изготовить с </a:t>
            </a:r>
            <a:r>
              <a:rPr lang="ru-RU" dirty="0" smtClean="0"/>
              <a:t>помощью </a:t>
            </a:r>
            <a:r>
              <a:rPr lang="ru-RU" dirty="0" smtClean="0"/>
              <a:t>учащихся.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26469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Важное место в начальной школе занимает работа детей с действующими приборами – термометром, компасом. </a:t>
            </a:r>
            <a:endParaRPr lang="ru-RU" dirty="0" smtClean="0"/>
          </a:p>
          <a:p>
            <a:r>
              <a:rPr lang="ru-RU" dirty="0" smtClean="0"/>
              <a:t>Для формирования </a:t>
            </a:r>
            <a:r>
              <a:rPr lang="ru-RU" dirty="0" smtClean="0"/>
              <a:t>навыка работы с этими приборами необходимо иметь их в количестве, достаточном для раздачи каждому ученику. </a:t>
            </a:r>
          </a:p>
          <a:p>
            <a:r>
              <a:rPr lang="ru-RU" dirty="0" smtClean="0"/>
              <a:t>Все оборудование должно быть приспособлено для </a:t>
            </a:r>
            <a:r>
              <a:rPr lang="ru-RU" dirty="0" smtClean="0"/>
              <a:t>своевременного </a:t>
            </a:r>
            <a:r>
              <a:rPr lang="ru-RU" dirty="0" smtClean="0"/>
              <a:t>использования.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 smtClean="0"/>
              <a:t>Хранение пособий в определенной системе позволяет быстро находить и подготавливать их к уроку. Все это воспитывает у учащихся культуру учебного труда. </a:t>
            </a:r>
            <a:endParaRPr lang="ru-RU" dirty="0" smtClean="0"/>
          </a:p>
          <a:p>
            <a:r>
              <a:rPr lang="ru-RU" dirty="0" smtClean="0"/>
              <a:t>Рациональное </a:t>
            </a:r>
            <a:r>
              <a:rPr lang="ru-RU" dirty="0" smtClean="0"/>
              <a:t>и красивое расположение всех предметов в…кабинете должно воспитывать в детях эстетические чувства»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26469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Для </a:t>
            </a:r>
            <a:r>
              <a:rPr lang="ru-RU" dirty="0" smtClean="0"/>
              <a:t>демонстрации аудиовизуальных пособий в начальной школе нужны телевизор, видеоплейер, компьютер, </a:t>
            </a:r>
            <a:r>
              <a:rPr lang="ru-RU" dirty="0" smtClean="0"/>
              <a:t>проекционное </a:t>
            </a:r>
            <a:r>
              <a:rPr lang="ru-RU" dirty="0" smtClean="0"/>
              <a:t>оборудование. </a:t>
            </a:r>
            <a:endParaRPr lang="ru-RU" dirty="0" smtClean="0"/>
          </a:p>
          <a:p>
            <a:r>
              <a:rPr lang="ru-RU" dirty="0" smtClean="0"/>
              <a:t>Во </a:t>
            </a:r>
            <a:r>
              <a:rPr lang="ru-RU" dirty="0" smtClean="0"/>
              <a:t>многих современных школах используется интерактивная доска. Все это – технические средства обучения. </a:t>
            </a:r>
          </a:p>
          <a:p>
            <a:r>
              <a:rPr lang="ru-RU" dirty="0" smtClean="0"/>
              <a:t>Но учителю важно помнить, что ни одно современное </a:t>
            </a:r>
            <a:r>
              <a:rPr lang="ru-RU" dirty="0" err="1" smtClean="0"/>
              <a:t>мультимедийное</a:t>
            </a:r>
            <a:r>
              <a:rPr lang="ru-RU" dirty="0" smtClean="0"/>
              <a:t> оборудование не заменит натуральные </a:t>
            </a:r>
            <a:r>
              <a:rPr lang="ru-RU" dirty="0" smtClean="0"/>
              <a:t>природные </a:t>
            </a:r>
            <a:r>
              <a:rPr lang="ru-RU" dirty="0" smtClean="0"/>
              <a:t>объекты! </a:t>
            </a:r>
          </a:p>
          <a:p>
            <a:r>
              <a:rPr lang="ru-RU" dirty="0" smtClean="0"/>
              <a:t>Безусловно, материальное обеспечение большинства школ не позволяет иметь все вышеперечисленные средства обучения в каждом классе.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26469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Тем не менее, рекомендуется </a:t>
            </a:r>
            <a:r>
              <a:rPr lang="ru-RU" dirty="0" smtClean="0"/>
              <a:t>создать </a:t>
            </a:r>
            <a:r>
              <a:rPr lang="ru-RU" dirty="0" smtClean="0"/>
              <a:t>единый методический кабинет для всех параллелей начальной школы.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нем возможно хранить необходимые для преподавания курса естествознания наглядные пособия и </a:t>
            </a:r>
            <a:r>
              <a:rPr lang="ru-RU" dirty="0" smtClean="0"/>
              <a:t>вспомогательные </a:t>
            </a:r>
            <a:r>
              <a:rPr lang="ru-RU" dirty="0" smtClean="0"/>
              <a:t>средства обучения. </a:t>
            </a:r>
          </a:p>
          <a:p>
            <a:r>
              <a:rPr lang="ru-RU" dirty="0" smtClean="0"/>
              <a:t>Материальная база преподавания естествознания не </a:t>
            </a:r>
            <a:r>
              <a:rPr lang="ru-RU" dirty="0" smtClean="0"/>
              <a:t>может </a:t>
            </a:r>
            <a:r>
              <a:rPr lang="ru-RU" dirty="0" smtClean="0"/>
              <a:t>ограничиваться учебным оборудованием кабинета. </a:t>
            </a:r>
            <a:endParaRPr lang="ru-RU" dirty="0" smtClean="0"/>
          </a:p>
          <a:p>
            <a:r>
              <a:rPr lang="ru-RU" dirty="0" smtClean="0"/>
              <a:t>Она </a:t>
            </a:r>
            <a:r>
              <a:rPr lang="ru-RU" dirty="0" smtClean="0"/>
              <a:t>должна включать учебно-опытный участок и географическую площадку во дворе школы.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426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ВСПОМОГАТЕЛЬНЫЕ СРЕДСТВА ОБУЧЕНИЯ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ВСПОМОГАТЕЛЬНЫЕ СРЕДСТВА ОБУЧЕНИЯ </dc:title>
  <dc:creator>user</dc:creator>
  <cp:lastModifiedBy>user</cp:lastModifiedBy>
  <cp:revision>2</cp:revision>
  <dcterms:created xsi:type="dcterms:W3CDTF">2021-07-26T09:02:43Z</dcterms:created>
  <dcterms:modified xsi:type="dcterms:W3CDTF">2021-07-26T09:17:17Z</dcterms:modified>
</cp:coreProperties>
</file>